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5"/>
    <p:sldMasterId id="2147483761" r:id="rId6"/>
  </p:sldMasterIdLst>
  <p:notesMasterIdLst>
    <p:notesMasterId r:id="rId25"/>
  </p:notesMasterIdLst>
  <p:handoutMasterIdLst>
    <p:handoutMasterId r:id="rId26"/>
  </p:handoutMasterIdLst>
  <p:sldIdLst>
    <p:sldId id="642" r:id="rId7"/>
    <p:sldId id="592" r:id="rId8"/>
    <p:sldId id="1133" r:id="rId9"/>
    <p:sldId id="599" r:id="rId10"/>
    <p:sldId id="264" r:id="rId11"/>
    <p:sldId id="1124" r:id="rId12"/>
    <p:sldId id="1125" r:id="rId13"/>
    <p:sldId id="1126" r:id="rId14"/>
    <p:sldId id="1128" r:id="rId15"/>
    <p:sldId id="671" r:id="rId16"/>
    <p:sldId id="1129" r:id="rId17"/>
    <p:sldId id="645" r:id="rId18"/>
    <p:sldId id="646" r:id="rId19"/>
    <p:sldId id="673" r:id="rId20"/>
    <p:sldId id="647" r:id="rId21"/>
    <p:sldId id="682" r:id="rId22"/>
    <p:sldId id="1130" r:id="rId23"/>
    <p:sldId id="1131" r:id="rId24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Jenkins" initials="CJ" lastIdx="15" clrIdx="0"/>
  <p:cmAuthor id="2" name="Charlotte Jenkins" initials="CJ [2]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E44"/>
    <a:srgbClr val="FCFCFB"/>
    <a:srgbClr val="85CA3A"/>
    <a:srgbClr val="2F8ECB"/>
    <a:srgbClr val="8BBBCB"/>
    <a:srgbClr val="4095AD"/>
    <a:srgbClr val="4BA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94" autoAdjust="0"/>
    <p:restoredTop sz="86404" autoAdjust="0"/>
  </p:normalViewPr>
  <p:slideViewPr>
    <p:cSldViewPr snapToGrid="0">
      <p:cViewPr varScale="1">
        <p:scale>
          <a:sx n="94" d="100"/>
          <a:sy n="94" d="100"/>
        </p:scale>
        <p:origin x="43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35" d="100"/>
        <a:sy n="35" d="100"/>
      </p:scale>
      <p:origin x="0" y="-187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FDC086-CA65-492F-9D43-D87D43F908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0D803-D3C7-45CB-B8A6-29608F1831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FF61C-6482-4C0A-9BF2-03C007CA06BA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4AFCE-93AD-45EC-A062-EF8FD98B1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CA71-B475-4D3E-BA37-A361CA238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3BDD77-EF7F-4286-B58A-A804E906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3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948040-00CD-5C4C-A248-797980217B0E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4E6515-FB80-7A41-9C4F-886BE69E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1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0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5824F-8238-9F43-AC5E-A1DC587253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0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3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6515-FB80-7A41-9C4F-886BE69EB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3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96A1-B9D2-45D6-B514-3030566DC7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9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4844" y="6576638"/>
            <a:ext cx="2743200" cy="243183"/>
          </a:xfrm>
        </p:spPr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/>
            <a:r>
              <a:rPr lang="en-US" dirty="0">
                <a:solidFill>
                  <a:prstClr val="black"/>
                </a:solidFill>
              </a:rPr>
              <a:t>11/10/2018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2559"/>
            <a:ext cx="10972800" cy="4845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2545" y="6366294"/>
            <a:ext cx="4849384" cy="365125"/>
          </a:xfrm>
          <a:prstGeom prst="rect">
            <a:avLst/>
          </a:prstGeom>
        </p:spPr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</a:rPr>
              <a:t>©2016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542581"/>
            <a:ext cx="10972800" cy="6999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FontTx/>
              <a:buNone/>
              <a:defRPr sz="3200">
                <a:solidFill>
                  <a:schemeClr val="tx2"/>
                </a:solidFill>
              </a:defRPr>
            </a:lvl2pPr>
            <a:lvl3pPr marL="1219170" indent="0">
              <a:buFontTx/>
              <a:buNone/>
              <a:defRPr sz="3200">
                <a:solidFill>
                  <a:schemeClr val="tx2"/>
                </a:solidFill>
              </a:defRPr>
            </a:lvl3pPr>
            <a:lvl4pPr marL="1828754" indent="0">
              <a:buFontTx/>
              <a:buNone/>
              <a:defRPr sz="3200">
                <a:solidFill>
                  <a:schemeClr val="tx2"/>
                </a:solidFill>
              </a:defRPr>
            </a:lvl4pPr>
            <a:lvl5pPr marL="2438339" indent="0">
              <a:buFontTx/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9017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91FB-4B42-4B22-B24D-03DC3137EE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967560"/>
            <a:ext cx="10515600" cy="48976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E7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39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2560"/>
            <a:ext cx="10972800" cy="4845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©2016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98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2559"/>
            <a:ext cx="10972800" cy="4845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©2016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542581"/>
            <a:ext cx="10972800" cy="6999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FontTx/>
              <a:buNone/>
              <a:defRPr sz="3200">
                <a:solidFill>
                  <a:schemeClr val="tx2"/>
                </a:solidFill>
              </a:defRPr>
            </a:lvl2pPr>
            <a:lvl3pPr marL="1219170" indent="0">
              <a:buFontTx/>
              <a:buNone/>
              <a:defRPr sz="3200">
                <a:solidFill>
                  <a:schemeClr val="tx2"/>
                </a:solidFill>
              </a:defRPr>
            </a:lvl3pPr>
            <a:lvl4pPr marL="1828754" indent="0">
              <a:buFontTx/>
              <a:buNone/>
              <a:defRPr sz="3200">
                <a:solidFill>
                  <a:schemeClr val="tx2"/>
                </a:solidFill>
              </a:defRPr>
            </a:lvl4pPr>
            <a:lvl5pPr marL="2438339" indent="0">
              <a:buFontTx/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52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066800"/>
            <a:ext cx="5486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066800"/>
            <a:ext cx="5486400" cy="4953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13478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2559"/>
            <a:ext cx="10972800" cy="4845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©2016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542581"/>
            <a:ext cx="10972800" cy="6999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  <a:lvl2pPr marL="609585" indent="0">
              <a:buFontTx/>
              <a:buNone/>
              <a:defRPr sz="3200">
                <a:solidFill>
                  <a:schemeClr val="tx2"/>
                </a:solidFill>
              </a:defRPr>
            </a:lvl2pPr>
            <a:lvl3pPr marL="1219170" indent="0">
              <a:buFontTx/>
              <a:buNone/>
              <a:defRPr sz="3200">
                <a:solidFill>
                  <a:schemeClr val="tx2"/>
                </a:solidFill>
              </a:defRPr>
            </a:lvl3pPr>
            <a:lvl4pPr marL="1828754" indent="0">
              <a:buFontTx/>
              <a:buNone/>
              <a:defRPr sz="3200">
                <a:solidFill>
                  <a:schemeClr val="tx2"/>
                </a:solidFill>
              </a:defRPr>
            </a:lvl4pPr>
            <a:lvl5pPr marL="2438339" indent="0">
              <a:buFontTx/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23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IntroSl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185" y="520296"/>
            <a:ext cx="8376663" cy="1425141"/>
          </a:xfrm>
        </p:spPr>
        <p:txBody>
          <a:bodyPr anchor="t"/>
          <a:lstStyle>
            <a:lvl1pPr algn="l">
              <a:defRPr sz="40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PROPOSAL FOR</a:t>
            </a:r>
            <a:br>
              <a:rPr lang="en-US" dirty="0"/>
            </a:br>
            <a:r>
              <a:rPr lang="en-US" dirty="0"/>
              <a:t>SENTERVILLE TERRACE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4186" y="1967080"/>
            <a:ext cx="8376660" cy="967655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Michael Porter</a:t>
            </a:r>
          </a:p>
        </p:txBody>
      </p:sp>
    </p:spTree>
    <p:extLst>
      <p:ext uri="{BB962C8B-B14F-4D97-AF65-F5344CB8AC3E}">
        <p14:creationId xmlns:p14="http://schemas.microsoft.com/office/powerpoint/2010/main" val="7840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56660"/>
            <a:ext cx="12192000" cy="4827183"/>
          </a:xfrm>
          <a:prstGeom prst="rect">
            <a:avLst/>
          </a:prstGeom>
          <a:solidFill>
            <a:srgbClr val="009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56660"/>
            <a:ext cx="12192000" cy="4827183"/>
          </a:xfrm>
          <a:prstGeom prst="rect">
            <a:avLst/>
          </a:prstGeom>
          <a:solidFill>
            <a:srgbClr val="00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56660"/>
            <a:ext cx="12192000" cy="4827183"/>
          </a:xfrm>
          <a:prstGeom prst="rect">
            <a:avLst/>
          </a:prstGeom>
          <a:solidFill>
            <a:srgbClr val="009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56660"/>
            <a:ext cx="12192000" cy="4827183"/>
          </a:xfrm>
          <a:prstGeom prst="rect">
            <a:avLst/>
          </a:prstGeom>
          <a:solidFill>
            <a:srgbClr val="94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838200" y="1015070"/>
            <a:ext cx="10515600" cy="63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9BD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4E74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6"/>
          <a:stretch/>
        </p:blipFill>
        <p:spPr>
          <a:xfrm>
            <a:off x="-4400" y="1"/>
            <a:ext cx="12196399" cy="66788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3226"/>
            <a:ext cx="10515600" cy="63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37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590" y="6549007"/>
            <a:ext cx="12190412" cy="321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0">
              <a:defRPr/>
            </a:pPr>
            <a:endParaRPr lang="en-US" sz="135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4193383" y="6356351"/>
            <a:ext cx="3805237" cy="420679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0">
              <a:defRPr/>
            </a:pPr>
            <a:endParaRPr lang="en-US" sz="75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/>
          <a:stretch/>
        </p:blipFill>
        <p:spPr>
          <a:xfrm>
            <a:off x="5098941" y="6276943"/>
            <a:ext cx="2053667" cy="5794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1174"/>
            <a:ext cx="27432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6E88E8E3-4445-184F-AAAB-E76F6C4F5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4" r:id="rId13"/>
    <p:sldLayoutId id="2147483696" r:id="rId14"/>
    <p:sldLayoutId id="2147483722" r:id="rId15"/>
    <p:sldLayoutId id="2147483748" r:id="rId16"/>
    <p:sldLayoutId id="2147483749" r:id="rId17"/>
    <p:sldLayoutId id="2147483760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4E74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94C84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4C84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4C84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4C84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4C84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11/10/2018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BAY AREA PROPERTY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9F8320-4BBC-3C40-A814-41C8871C5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9357" y="329369"/>
            <a:ext cx="9064977" cy="156303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AREA PROPERTY SERVICES: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THE FUTURE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ONLINE HOA BILL PAY &amp; BANKING</a:t>
            </a:r>
          </a:p>
        </p:txBody>
      </p:sp>
    </p:spTree>
    <p:extLst>
      <p:ext uri="{BB962C8B-B14F-4D97-AF65-F5344CB8AC3E}">
        <p14:creationId xmlns:p14="http://schemas.microsoft.com/office/powerpoint/2010/main" val="370233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You’ve Got Mail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658DBC-857B-45A2-941A-D91E1C89A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65" y="1158758"/>
            <a:ext cx="9144470" cy="45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4D2AEE-3837-4FA4-92EE-1795087E0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967" y="1243013"/>
            <a:ext cx="4482065" cy="48450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143F12-1735-47B1-BBCA-A1DC02FA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into </a:t>
            </a:r>
            <a:r>
              <a:rPr lang="en-US" dirty="0" err="1"/>
              <a:t>Strongroom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674B1-70CB-4C5D-B15C-9BCFB702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Work On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17EFD-B8D5-4D19-8972-114E11E0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72" y="1125416"/>
            <a:ext cx="11711855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B5D0C5-6BC0-4367-9B78-D8A8E954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92"/>
            <a:ext cx="10515600" cy="634335"/>
          </a:xfrm>
        </p:spPr>
        <p:txBody>
          <a:bodyPr/>
          <a:lstStyle/>
          <a:p>
            <a:r>
              <a:rPr lang="en-US" dirty="0"/>
              <a:t>View the invoices in your queue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B483A-3151-459E-9FCD-979650A2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71" y="719465"/>
            <a:ext cx="11364058" cy="56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1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98107" y="921835"/>
            <a:ext cx="10972800" cy="994051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Clr>
                <a:srgbClr val="0078B9"/>
              </a:buClr>
              <a:buSzPct val="10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endParaRPr lang="en-US" sz="3733" dirty="0">
              <a:latin typeface="Calibri" pitchFamily="34" charset="0"/>
              <a:cs typeface="Levenim MT" pitchFamily="2" charset="-79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AEA93B4-1AAA-4639-8193-D7788F129086}"/>
              </a:ext>
            </a:extLst>
          </p:cNvPr>
          <p:cNvSpPr txBox="1">
            <a:spLocks/>
          </p:cNvSpPr>
          <p:nvPr/>
        </p:nvSpPr>
        <p:spPr>
          <a:xfrm>
            <a:off x="838200" y="287500"/>
            <a:ext cx="10515600" cy="63433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4E7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D695C-FCF2-4B77-B9D3-A2DA2542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3" y="362826"/>
            <a:ext cx="11723555" cy="634335"/>
          </a:xfrm>
        </p:spPr>
        <p:txBody>
          <a:bodyPr>
            <a:noAutofit/>
          </a:bodyPr>
          <a:lstStyle/>
          <a:p>
            <a:r>
              <a:rPr lang="en-US" sz="3200" dirty="0"/>
              <a:t>Communicate with Ease Regarding Any Questions Before Approving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E6BBC-0A09-40F6-A8A7-01B5BBFCB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57" y="812572"/>
            <a:ext cx="11866685" cy="5123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9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B7CAD-866B-418F-9A8B-C8DAC1B6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62"/>
            <a:ext cx="10515600" cy="634335"/>
          </a:xfrm>
        </p:spPr>
        <p:txBody>
          <a:bodyPr/>
          <a:lstStyle/>
          <a:p>
            <a:r>
              <a:rPr lang="en-US" dirty="0"/>
              <a:t>Make Audits &amp; Research Projects Easy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B032D-3BFF-456D-A1A5-64E3E05A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29" y="840641"/>
            <a:ext cx="8582541" cy="55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7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98107" y="64279"/>
            <a:ext cx="10972800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0078B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267" cap="non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BE8FC-8015-4D2F-96D1-728D6F927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58" y="868797"/>
            <a:ext cx="9275883" cy="547486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69FA1BC-B3EF-4F28-9E5A-6FAED11BA15B}"/>
              </a:ext>
            </a:extLst>
          </p:cNvPr>
          <p:cNvSpPr txBox="1">
            <a:spLocks/>
          </p:cNvSpPr>
          <p:nvPr/>
        </p:nvSpPr>
        <p:spPr>
          <a:xfrm>
            <a:off x="952500" y="273277"/>
            <a:ext cx="10515600" cy="63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4E7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Research Payment Status &amp; Approval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9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1" y="1138233"/>
            <a:ext cx="10515600" cy="2852737"/>
          </a:xfrm>
        </p:spPr>
        <p:txBody>
          <a:bodyPr/>
          <a:lstStyle/>
          <a:p>
            <a:r>
              <a:rPr lang="en-US" dirty="0"/>
              <a:t>Security &amp; Confidentiality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17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959F-A33F-4D3F-A071-67605B7F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3961"/>
            <a:ext cx="10515600" cy="552196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Security FAQs: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F1964-A578-4C15-8700-56A41324F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365001"/>
            <a:ext cx="10515600" cy="43427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Each user has their own user profile, username and password that they set when they first register.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Each user will be assigned to specific role(s) and to their assigned property/properties.  Users only see items related to their specific property/properties.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There is a complete audit history on each invoice which shows every action (Update, Approve, Reject, etc) that has occurred on the invoice since it’s inception into </a:t>
            </a:r>
            <a:r>
              <a:rPr lang="en-US" dirty="0" err="1"/>
              <a:t>Strongroom</a:t>
            </a:r>
            <a:r>
              <a:rPr lang="en-US" dirty="0"/>
              <a:t> (with the name of the user and a date/time stamp).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BAPS has the option of setting up Multi-Factor Authentication for login verifications (2, 3, and 4 way) as well as Data Access verifications (SMS). </a:t>
            </a:r>
          </a:p>
        </p:txBody>
      </p:sp>
    </p:spTree>
    <p:extLst>
      <p:ext uri="{BB962C8B-B14F-4D97-AF65-F5344CB8AC3E}">
        <p14:creationId xmlns:p14="http://schemas.microsoft.com/office/powerpoint/2010/main" val="268147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EA497A7-5397-4384-8E54-79C1D0E2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11" y="773723"/>
            <a:ext cx="6800178" cy="1350969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07952CA3-5EA3-41E7-9CCF-47A1148AE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1" y="2345709"/>
            <a:ext cx="12071838" cy="2387600"/>
          </a:xfrm>
        </p:spPr>
        <p:txBody>
          <a:bodyPr>
            <a:normAutofit/>
          </a:bodyPr>
          <a:lstStyle/>
          <a:p>
            <a:r>
              <a:rPr lang="en-US" sz="5400" dirty="0"/>
              <a:t>HOW HOAs CAN MAXIMIZE AP </a:t>
            </a:r>
            <a:br>
              <a:rPr lang="en-US" sz="5400" dirty="0"/>
            </a:br>
            <a:r>
              <a:rPr lang="en-US" sz="5400" dirty="0"/>
              <a:t>EFFICIENCY WITH STRONGROOM</a:t>
            </a:r>
          </a:p>
        </p:txBody>
      </p:sp>
    </p:spTree>
    <p:extLst>
      <p:ext uri="{BB962C8B-B14F-4D97-AF65-F5344CB8AC3E}">
        <p14:creationId xmlns:p14="http://schemas.microsoft.com/office/powerpoint/2010/main" val="110030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451C4-8BF3-4C6F-8725-AB5F917A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280161"/>
            <a:ext cx="10515600" cy="455923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Strongroom</a:t>
            </a:r>
            <a:r>
              <a:rPr lang="en-US" sz="2800" dirty="0">
                <a:solidFill>
                  <a:schemeClr val="tx1"/>
                </a:solidFill>
              </a:rPr>
              <a:t> was founded 11 years ago, and in 2015 was purchased by AvidXchange, Inc. (leader in AP Automation).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 are a Software as a Service (</a:t>
            </a:r>
            <a:r>
              <a:rPr lang="en-US" sz="2800" dirty="0" err="1">
                <a:solidFill>
                  <a:schemeClr val="tx1"/>
                </a:solidFill>
              </a:rPr>
              <a:t>Saas</a:t>
            </a:r>
            <a:r>
              <a:rPr lang="en-US" sz="2800" dirty="0">
                <a:solidFill>
                  <a:schemeClr val="tx1"/>
                </a:solidFill>
              </a:rPr>
              <a:t>) PLUS Outsourcing/Services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First Payables Lockbox customer was through Sterling Bancshares (Comerica) – 1/2007</a:t>
            </a:r>
            <a:endParaRPr lang="en-US" sz="2800" u="sng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Pioneer in Homeowner Association (HOA) vertical segment, with 400+ HOA Management Companies, 40,000+ Active Users in over 43 states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SSAE 16 SOC 1 Type II Audit</a:t>
            </a:r>
          </a:p>
          <a:p>
            <a:pPr algn="l"/>
            <a:endParaRPr lang="en-US" sz="28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0811BB2-A0B8-4E6C-B2E4-1956850ED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223" y="376746"/>
            <a:ext cx="10515600" cy="783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4E7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ABOUT STRONGROOM PAYABLES LOCKBOX</a:t>
            </a:r>
          </a:p>
        </p:txBody>
      </p:sp>
    </p:spTree>
    <p:extLst>
      <p:ext uri="{BB962C8B-B14F-4D97-AF65-F5344CB8AC3E}">
        <p14:creationId xmlns:p14="http://schemas.microsoft.com/office/powerpoint/2010/main" val="344273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44" y="2235200"/>
            <a:ext cx="7340602" cy="48937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85788" y="333225"/>
            <a:ext cx="10768012" cy="634335"/>
          </a:xfrm>
        </p:spPr>
        <p:txBody>
          <a:bodyPr>
            <a:normAutofit/>
          </a:bodyPr>
          <a:lstStyle/>
          <a:p>
            <a:r>
              <a:rPr lang="en-US" dirty="0"/>
              <a:t>IMPACT OF STREAMLINING PAYABLES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7" y="136350"/>
            <a:ext cx="7392811" cy="4893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6FF3A4-E0BC-4BE4-A6D0-E34B505795E9}"/>
              </a:ext>
            </a:extLst>
          </p:cNvPr>
          <p:cNvSpPr txBox="1"/>
          <p:nvPr/>
        </p:nvSpPr>
        <p:spPr>
          <a:xfrm>
            <a:off x="8783128" y="785003"/>
            <a:ext cx="2570672" cy="23118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9BDF"/>
                </a:solidFill>
              </a:rPr>
              <a:t>Make Smarter Decisions!</a:t>
            </a:r>
          </a:p>
          <a:p>
            <a:endParaRPr lang="en-US" sz="2400" dirty="0">
              <a:solidFill>
                <a:srgbClr val="009BDF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Drive your organization to financial success!</a:t>
            </a:r>
          </a:p>
        </p:txBody>
      </p:sp>
    </p:spTree>
    <p:extLst>
      <p:ext uri="{BB962C8B-B14F-4D97-AF65-F5344CB8AC3E}">
        <p14:creationId xmlns:p14="http://schemas.microsoft.com/office/powerpoint/2010/main" val="38301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664028" y="298088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4E7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STRONGROOM PROCESS</a:t>
            </a: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30" y="983892"/>
            <a:ext cx="11425920" cy="498238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02EC22-5E3D-4470-8544-8218FCD1E2A9}"/>
              </a:ext>
            </a:extLst>
          </p:cNvPr>
          <p:cNvSpPr/>
          <p:nvPr/>
        </p:nvSpPr>
        <p:spPr>
          <a:xfrm>
            <a:off x="4035972" y="4937760"/>
            <a:ext cx="163962" cy="1450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21AEF-1879-445C-BD3B-53E250304382}"/>
              </a:ext>
            </a:extLst>
          </p:cNvPr>
          <p:cNvSpPr/>
          <p:nvPr/>
        </p:nvSpPr>
        <p:spPr>
          <a:xfrm>
            <a:off x="4956679" y="4937760"/>
            <a:ext cx="163962" cy="1450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98B5-BC54-4682-B596-394283F0E065}"/>
              </a:ext>
            </a:extLst>
          </p:cNvPr>
          <p:cNvSpPr/>
          <p:nvPr/>
        </p:nvSpPr>
        <p:spPr>
          <a:xfrm>
            <a:off x="4338670" y="5362574"/>
            <a:ext cx="441435" cy="1679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B1C9C-F547-478E-89AC-4C9B2FCBA716}"/>
              </a:ext>
            </a:extLst>
          </p:cNvPr>
          <p:cNvSpPr/>
          <p:nvPr/>
        </p:nvSpPr>
        <p:spPr>
          <a:xfrm>
            <a:off x="4352925" y="4689475"/>
            <a:ext cx="431800" cy="920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77E3BD-129E-4EC1-921C-3697D32402AE}"/>
              </a:ext>
            </a:extLst>
          </p:cNvPr>
          <p:cNvSpPr/>
          <p:nvPr/>
        </p:nvSpPr>
        <p:spPr>
          <a:xfrm>
            <a:off x="4301914" y="5302256"/>
            <a:ext cx="557952" cy="18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accent6"/>
                </a:solidFill>
              </a:rPr>
              <a:t>3rd Approval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2BC4C-1628-4D00-B79D-8484E65C6DEA}"/>
              </a:ext>
            </a:extLst>
          </p:cNvPr>
          <p:cNvSpPr/>
          <p:nvPr/>
        </p:nvSpPr>
        <p:spPr>
          <a:xfrm>
            <a:off x="4258732" y="4525432"/>
            <a:ext cx="613833" cy="21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6"/>
                </a:solidFill>
              </a:rPr>
              <a:t>1st Approval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588CF-8208-4175-A4FF-3EA6F4BC2F95}"/>
              </a:ext>
            </a:extLst>
          </p:cNvPr>
          <p:cNvSpPr/>
          <p:nvPr/>
        </p:nvSpPr>
        <p:spPr>
          <a:xfrm>
            <a:off x="4993641" y="4928436"/>
            <a:ext cx="793326" cy="1815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6"/>
                </a:solidFill>
              </a:rPr>
              <a:t>2nd Approval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D03A80-8514-4C67-B4DC-472909047AB0}"/>
              </a:ext>
            </a:extLst>
          </p:cNvPr>
          <p:cNvCxnSpPr/>
          <p:nvPr/>
        </p:nvCxnSpPr>
        <p:spPr>
          <a:xfrm flipH="1">
            <a:off x="4352925" y="5532965"/>
            <a:ext cx="450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2C116D-E681-4480-BC67-29EA371BD8F1}"/>
              </a:ext>
            </a:extLst>
          </p:cNvPr>
          <p:cNvCxnSpPr/>
          <p:nvPr/>
        </p:nvCxnSpPr>
        <p:spPr>
          <a:xfrm>
            <a:off x="5045075" y="4892675"/>
            <a:ext cx="0" cy="222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68F402-F342-402F-B0CD-059C029F9DC2}"/>
              </a:ext>
            </a:extLst>
          </p:cNvPr>
          <p:cNvSpPr/>
          <p:nvPr/>
        </p:nvSpPr>
        <p:spPr>
          <a:xfrm>
            <a:off x="9442450" y="3155950"/>
            <a:ext cx="152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Strongroom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Sync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94E896-BA7D-4AB9-BCF1-9C4F90E1A06E}"/>
              </a:ext>
            </a:extLst>
          </p:cNvPr>
          <p:cNvSpPr/>
          <p:nvPr/>
        </p:nvSpPr>
        <p:spPr>
          <a:xfrm>
            <a:off x="3917950" y="3155950"/>
            <a:ext cx="1346200" cy="3936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B050"/>
                </a:solidFill>
              </a:rPr>
              <a:t>Strongroom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F990F-4E8F-4A1E-BF6E-A4C2E4A392BD}"/>
              </a:ext>
            </a:extLst>
          </p:cNvPr>
          <p:cNvCxnSpPr/>
          <p:nvPr/>
        </p:nvCxnSpPr>
        <p:spPr>
          <a:xfrm>
            <a:off x="4362450" y="4797425"/>
            <a:ext cx="422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BA70-D342-412B-B691-84D50C67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6" y="-246185"/>
            <a:ext cx="6660799" cy="1143000"/>
          </a:xfrm>
        </p:spPr>
        <p:txBody>
          <a:bodyPr>
            <a:normAutofit/>
          </a:bodyPr>
          <a:lstStyle/>
          <a:p>
            <a:r>
              <a:rPr lang="en-US" dirty="0"/>
              <a:t>INVOICES RECEIVED BY STRONGROOM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D47C32-358B-4BC4-A2E2-F1D03E4F8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86" y="1494692"/>
            <a:ext cx="7253652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BAPS will have their own email and postal address for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Vendors can send invoices directly to </a:t>
            </a:r>
            <a:r>
              <a:rPr lang="en-US" sz="2800" dirty="0" err="1"/>
              <a:t>Strongroom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Invoices received today will be processed the same day and our data entry team will enter in all of the header data overnight.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invoice image and data will be in the 1</a:t>
            </a:r>
            <a:r>
              <a:rPr lang="en-US" sz="2800" baseline="30000" dirty="0"/>
              <a:t>st</a:t>
            </a:r>
            <a:r>
              <a:rPr lang="en-US" sz="2800" dirty="0"/>
              <a:t> approver’s queue for the appropriate property the following morning.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B7C23-8CA3-4D21-AB2E-76876D06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6" y="183756"/>
            <a:ext cx="3584409" cy="59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1DCE9-76FF-4A36-9C6F-87CE3017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71" y="0"/>
            <a:ext cx="3340021" cy="6302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AE5FCA-EFEC-49E5-AF90-651A8B40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" y="-672735"/>
            <a:ext cx="6158889" cy="1600200"/>
          </a:xfrm>
        </p:spPr>
        <p:txBody>
          <a:bodyPr/>
          <a:lstStyle/>
          <a:p>
            <a:r>
              <a:rPr lang="en-US" dirty="0"/>
              <a:t>INVOICE APPROVALS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83743-73EB-40EB-B9A7-0CB6228E6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146" y="1072662"/>
            <a:ext cx="6664569" cy="492369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Users are notified via a daily email when they have invoices in their queue for approval.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When logging in, users see their list of invoices and upon clicking on one, will see the invoice image and the data/notes about the invoice.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Users can approve the invoice to move it to the next approver in the workflow, or if they do not approve the invoice, they can reject it back to a previous step (determined by BAPS).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Users can always go back and view invoices they have approved or rejected.</a:t>
            </a:r>
          </a:p>
        </p:txBody>
      </p:sp>
    </p:spTree>
    <p:extLst>
      <p:ext uri="{BB962C8B-B14F-4D97-AF65-F5344CB8AC3E}">
        <p14:creationId xmlns:p14="http://schemas.microsoft.com/office/powerpoint/2010/main" val="385457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50D0-4A9D-45B7-9918-A1ADCB46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127558"/>
            <a:ext cx="4561010" cy="859066"/>
          </a:xfrm>
        </p:spPr>
        <p:txBody>
          <a:bodyPr/>
          <a:lstStyle/>
          <a:p>
            <a:r>
              <a:rPr lang="en-US" dirty="0"/>
              <a:t>INVOICE PAYMENTS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B975C-2F63-497A-AEBB-638C67DD4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561" y="127558"/>
            <a:ext cx="3503415" cy="60694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E0BB8-0F62-4E2E-8CB9-DE7BEE8C2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243" y="986624"/>
            <a:ext cx="6939643" cy="534921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**Once all approvals are met on an invoice, the payment will be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Vendors can choose if they want to be paid electronically (ACH or Virtual Card) or by check payment.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Full visibility is available for board members to search for and view invoices and payments and export reports via </a:t>
            </a:r>
            <a:r>
              <a:rPr lang="en-US" sz="2600" dirty="0" err="1"/>
              <a:t>Strongroom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en-US" sz="2600" dirty="0"/>
              <a:t>** Invoices default to be paid on final approval, but BAPS will have the option of scheduling a pay date to a future date.  It will still only be paid if the required approvals are met. </a:t>
            </a:r>
          </a:p>
        </p:txBody>
      </p:sp>
    </p:spTree>
    <p:extLst>
      <p:ext uri="{BB962C8B-B14F-4D97-AF65-F5344CB8AC3E}">
        <p14:creationId xmlns:p14="http://schemas.microsoft.com/office/powerpoint/2010/main" val="390474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1" y="1138233"/>
            <a:ext cx="10515600" cy="2852737"/>
          </a:xfrm>
        </p:spPr>
        <p:txBody>
          <a:bodyPr/>
          <a:lstStyle/>
          <a:p>
            <a:r>
              <a:rPr lang="en-US" dirty="0"/>
              <a:t>What will my experience be like?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4B8A-7F20-7649-A5EC-323007CC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480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dirty="0" smtClean="0">
            <a:solidFill>
              <a:srgbClr val="009BD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ieldHealthcare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b94036-71d3-458e-877c-786aece16990">37UA5XU2SUTZ-1020382336-896</_dlc_DocId>
    <_dlc_DocIdUrl xmlns="66b94036-71d3-458e-877c-786aece16990">
      <Url>https://avidxchange.sharepoint.com/SalesandMarketing/_layouts/15/DocIdRedir.aspx?ID=37UA5XU2SUTZ-1020382336-896</Url>
      <Description>37UA5XU2SUTZ-1020382336-896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D7E838A0F874299AE7CFD213AA6FE" ma:contentTypeVersion="2" ma:contentTypeDescription="Create a new document." ma:contentTypeScope="" ma:versionID="7607af3aa510164e768046445bd2c6a6">
  <xsd:schema xmlns:xsd="http://www.w3.org/2001/XMLSchema" xmlns:xs="http://www.w3.org/2001/XMLSchema" xmlns:p="http://schemas.microsoft.com/office/2006/metadata/properties" xmlns:ns2="f4940666-7beb-4437-b063-2d0ab7c922b7" xmlns:ns3="66b94036-71d3-458e-877c-786aece16990" targetNamespace="http://schemas.microsoft.com/office/2006/metadata/properties" ma:root="true" ma:fieldsID="17bdba0bf9975c219a125c741c8e3137" ns2:_="" ns3:_="">
    <xsd:import namespace="f4940666-7beb-4437-b063-2d0ab7c922b7"/>
    <xsd:import namespace="66b94036-71d3-458e-877c-786aece16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40666-7beb-4437-b063-2d0ab7c92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4036-71d3-458e-877c-786aece1699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1580D-E5AA-4BEE-BE2A-E2F93DB82895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24182E4-4843-49F6-B806-A763D2914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22611-579F-411F-9C3F-86DCA679073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6b94036-71d3-458e-877c-786aece16990"/>
    <ds:schemaRef ds:uri="f4940666-7beb-4437-b063-2d0ab7c922b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9A72DDF-8F1E-4345-944C-3C3E86794FD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4940666-7beb-4437-b063-2d0ab7c922b7"/>
    <ds:schemaRef ds:uri="66b94036-71d3-458e-877c-786aece1699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17103</TotalTime>
  <Words>582</Words>
  <Application>Microsoft Office PowerPoint</Application>
  <PresentationFormat>Widescreen</PresentationFormat>
  <Paragraphs>61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1_Office Theme</vt:lpstr>
      <vt:lpstr>ShieldHealthcarePPT</vt:lpstr>
      <vt:lpstr>BAY AREA PROPERTY SERVICES: INTRODUCING THE FUTURE OF ONLINE HOA BILL PAY &amp; BANKING</vt:lpstr>
      <vt:lpstr>HOW HOAs CAN MAXIMIZE AP  EFFICIENCY WITH STRONGROOM</vt:lpstr>
      <vt:lpstr>ABOUT STRONGROOM PAYABLES LOCKBOX</vt:lpstr>
      <vt:lpstr>IMPACT OF STREAMLINING PAYABLES</vt:lpstr>
      <vt:lpstr>PowerPoint Presentation</vt:lpstr>
      <vt:lpstr>INVOICES RECEIVED BY STRONGROOM</vt:lpstr>
      <vt:lpstr>INVOICE APPROVALS</vt:lpstr>
      <vt:lpstr>INVOICE PAYMENTS</vt:lpstr>
      <vt:lpstr>What will my experience be like?</vt:lpstr>
      <vt:lpstr>You’ve Got Mail</vt:lpstr>
      <vt:lpstr>Logging into Strongroom</vt:lpstr>
      <vt:lpstr>What Do I Need To Work On Today?</vt:lpstr>
      <vt:lpstr>View the invoices in your queue</vt:lpstr>
      <vt:lpstr>Communicate with Ease Regarding Any Questions Before Approving </vt:lpstr>
      <vt:lpstr>Make Audits &amp; Research Projects Easy</vt:lpstr>
      <vt:lpstr>PowerPoint Presentation</vt:lpstr>
      <vt:lpstr>Security &amp; Confidentiality</vt:lpstr>
      <vt:lpstr>Security FAQs: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over your payables</dc:title>
  <dc:creator>Michelle Silvano</dc:creator>
  <cp:lastModifiedBy>Melissa Hajostek</cp:lastModifiedBy>
  <cp:revision>283</cp:revision>
  <cp:lastPrinted>2018-05-21T15:00:29Z</cp:lastPrinted>
  <dcterms:modified xsi:type="dcterms:W3CDTF">2019-07-28T23:47:22Z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A7AC0667-4148-4630-B4FD-B4B21BBDD557</vt:lpwstr>
  </property>
  <property fmtid="{D5CDD505-2E9C-101B-9397-08002B2CF9AE}" pid="3" name="ArticulatePath">
    <vt:lpwstr>demo_2016_V2</vt:lpwstr>
  </property>
  <property fmtid="{D5CDD505-2E9C-101B-9397-08002B2CF9AE}" pid="4" name="ContentTypeId">
    <vt:lpwstr>0x0101002ACD7E838A0F874299AE7CFD213AA6FE</vt:lpwstr>
  </property>
  <property fmtid="{D5CDD505-2E9C-101B-9397-08002B2CF9AE}" pid="5" name="_dlc_DocIdItemGuid">
    <vt:lpwstr>881dad49-1f23-4d9c-aa67-7e2ec845f6be</vt:lpwstr>
  </property>
  <property fmtid="{D5CDD505-2E9C-101B-9397-08002B2CF9AE}" pid="6" name="Order">
    <vt:r8>89600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